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8288000" cy="10287000"/>
  <p:notesSz cx="6858000" cy="9144000"/>
  <p:embeddedFontLst>
    <p:embeddedFont>
      <p:font typeface="Lato" charset="1" panose="020F0502020204030203"/>
      <p:regular r:id="rId54"/>
    </p:embeddedFont>
    <p:embeddedFont>
      <p:font typeface="Helios Extended Bold" charset="1" panose="02000805050000020004"/>
      <p:regular r:id="rId55"/>
    </p:embeddedFont>
    <p:embeddedFont>
      <p:font typeface="Heebo Bold" charset="1" panose="00000800000000000000"/>
      <p:regular r:id="rId56"/>
    </p:embeddedFont>
    <p:embeddedFont>
      <p:font typeface="Lato Bold" charset="1" panose="020F0502020204030203"/>
      <p:regular r:id="rId57"/>
    </p:embeddedFont>
    <p:embeddedFont>
      <p:font typeface="Roboto Bold" charset="1" panose="02000000000000000000"/>
      <p:regular r:id="rId58"/>
    </p:embeddedFont>
    <p:embeddedFont>
      <p:font typeface="Roboto" charset="1" panose="020000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3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7.pn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62.pn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Relationship Id="rId6" Target="../media/image66.png" Type="http://schemas.openxmlformats.org/officeDocument/2006/relationships/image"/><Relationship Id="rId7" Target="../media/image59.pn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11471" y="137567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00950" y="6932479"/>
            <a:ext cx="3086100" cy="804358"/>
            <a:chOff x="0" y="0"/>
            <a:chExt cx="812800" cy="2118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11847"/>
            </a:xfrm>
            <a:custGeom>
              <a:avLst/>
              <a:gdLst/>
              <a:ahLst/>
              <a:cxnLst/>
              <a:rect r="r" b="b" t="t" l="l"/>
              <a:pathLst>
                <a:path h="211847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61675"/>
                  </a:lnTo>
                  <a:cubicBezTo>
                    <a:pt x="812800" y="174981"/>
                    <a:pt x="807514" y="187743"/>
                    <a:pt x="798105" y="197152"/>
                  </a:cubicBezTo>
                  <a:cubicBezTo>
                    <a:pt x="788695" y="206561"/>
                    <a:pt x="775934" y="211847"/>
                    <a:pt x="762627" y="211847"/>
                  </a:cubicBezTo>
                  <a:lnTo>
                    <a:pt x="50173" y="211847"/>
                  </a:lnTo>
                  <a:cubicBezTo>
                    <a:pt x="36866" y="211847"/>
                    <a:pt x="24105" y="206561"/>
                    <a:pt x="14695" y="197152"/>
                  </a:cubicBezTo>
                  <a:cubicBezTo>
                    <a:pt x="5286" y="187743"/>
                    <a:pt x="0" y="174981"/>
                    <a:pt x="0" y="1616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259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 spc="21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Nov, 2025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958126" y="3726010"/>
            <a:ext cx="12371749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</a:pPr>
            <a:r>
              <a:rPr lang="en-US" b="true" sz="4500" spc="22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OPTIMIZE DEEP LEARNING FOR COVID-19 DETECTION FROM CHEST X-RAYS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55457" y="0"/>
            <a:ext cx="14713690" cy="10366957"/>
          </a:xfrm>
          <a:custGeom>
            <a:avLst/>
            <a:gdLst/>
            <a:ahLst/>
            <a:cxnLst/>
            <a:rect r="r" b="b" t="t" l="l"/>
            <a:pathLst>
              <a:path h="10366957" w="14713690">
                <a:moveTo>
                  <a:pt x="0" y="0"/>
                </a:moveTo>
                <a:lnTo>
                  <a:pt x="14713691" y="0"/>
                </a:lnTo>
                <a:lnTo>
                  <a:pt x="14713691" y="10366957"/>
                </a:lnTo>
                <a:lnTo>
                  <a:pt x="0" y="10366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55457" y="0"/>
            <a:ext cx="14713690" cy="10366957"/>
          </a:xfrm>
          <a:custGeom>
            <a:avLst/>
            <a:gdLst/>
            <a:ahLst/>
            <a:cxnLst/>
            <a:rect r="r" b="b" t="t" l="l"/>
            <a:pathLst>
              <a:path h="10366957" w="14713690">
                <a:moveTo>
                  <a:pt x="0" y="0"/>
                </a:moveTo>
                <a:lnTo>
                  <a:pt x="14713691" y="0"/>
                </a:lnTo>
                <a:lnTo>
                  <a:pt x="14713691" y="10366957"/>
                </a:lnTo>
                <a:lnTo>
                  <a:pt x="0" y="10366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68905" y="1028700"/>
            <a:ext cx="14600243" cy="9320691"/>
          </a:xfrm>
          <a:custGeom>
            <a:avLst/>
            <a:gdLst/>
            <a:ahLst/>
            <a:cxnLst/>
            <a:rect r="r" b="b" t="t" l="l"/>
            <a:pathLst>
              <a:path h="9320691" w="14600243">
                <a:moveTo>
                  <a:pt x="0" y="0"/>
                </a:moveTo>
                <a:lnTo>
                  <a:pt x="14600243" y="0"/>
                </a:lnTo>
                <a:lnTo>
                  <a:pt x="14600243" y="9320691"/>
                </a:lnTo>
                <a:lnTo>
                  <a:pt x="0" y="9320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779649" y="5027607"/>
            <a:ext cx="3790744" cy="1322877"/>
            <a:chOff x="0" y="0"/>
            <a:chExt cx="3664377" cy="12787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64377" cy="1278778"/>
            </a:xfrm>
            <a:custGeom>
              <a:avLst/>
              <a:gdLst/>
              <a:ahLst/>
              <a:cxnLst/>
              <a:rect r="r" b="b" t="t" l="l"/>
              <a:pathLst>
                <a:path h="1278778" w="3664377">
                  <a:moveTo>
                    <a:pt x="0" y="0"/>
                  </a:moveTo>
                  <a:lnTo>
                    <a:pt x="3664377" y="0"/>
                  </a:lnTo>
                  <a:lnTo>
                    <a:pt x="3664377" y="1278778"/>
                  </a:lnTo>
                  <a:lnTo>
                    <a:pt x="0" y="12787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3664377" cy="12978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8219"/>
                </a:lnSpc>
              </a:pPr>
              <a:r>
                <a:rPr lang="en-US" sz="6849" b="true">
                  <a:solidFill>
                    <a:srgbClr val="FB6762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Excluded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9470" y="1353860"/>
            <a:ext cx="1552906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PREPROCESSING STAGE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95017" y="3134151"/>
            <a:ext cx="4775418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95017" y="4569102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FEATURE SELECTION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7190" y="5291815"/>
            <a:ext cx="7196744" cy="305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have identified and removed X-ray images with annotations or arrows that could cause information leakage.</a:t>
            </a:r>
          </a:p>
          <a:p>
            <a:pPr algn="l">
              <a:lnSpc>
                <a:spcPts val="3519"/>
              </a:lnSpc>
            </a:pP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have eliminated images that were too bright or too dark to prevent negative impacts on model training.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9295030" y="3090839"/>
            <a:ext cx="7613500" cy="6043216"/>
          </a:xfrm>
          <a:custGeom>
            <a:avLst/>
            <a:gdLst/>
            <a:ahLst/>
            <a:cxnLst/>
            <a:rect r="r" b="b" t="t" l="l"/>
            <a:pathLst>
              <a:path h="6043216" w="7613500">
                <a:moveTo>
                  <a:pt x="0" y="0"/>
                </a:moveTo>
                <a:lnTo>
                  <a:pt x="7613500" y="0"/>
                </a:lnTo>
                <a:lnTo>
                  <a:pt x="7613500" y="6043216"/>
                </a:lnTo>
                <a:lnTo>
                  <a:pt x="0" y="6043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55666"/>
            <a:ext cx="18288000" cy="11142666"/>
            <a:chOff x="0" y="0"/>
            <a:chExt cx="4816593" cy="2934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34694"/>
            </a:xfrm>
            <a:custGeom>
              <a:avLst/>
              <a:gdLst/>
              <a:ahLst/>
              <a:cxnLst/>
              <a:rect r="r" b="b" t="t" l="l"/>
              <a:pathLst>
                <a:path h="29346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34694"/>
                  </a:lnTo>
                  <a:lnTo>
                    <a:pt x="0" y="2934694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8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71865" y="3491861"/>
            <a:ext cx="13907442" cy="308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179"/>
              </a:lnSpc>
            </a:pPr>
            <a:r>
              <a:rPr lang="en-US" b="true" sz="8699" spc="434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OPTIMIZATION STAGE I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52407" y="5974581"/>
            <a:ext cx="6282811" cy="4208283"/>
            <a:chOff x="0" y="0"/>
            <a:chExt cx="3419512" cy="22904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19511" cy="2290420"/>
            </a:xfrm>
            <a:custGeom>
              <a:avLst/>
              <a:gdLst/>
              <a:ahLst/>
              <a:cxnLst/>
              <a:rect r="r" b="b" t="t" l="l"/>
              <a:pathLst>
                <a:path h="2290420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290420"/>
                  </a:lnTo>
                  <a:lnTo>
                    <a:pt x="0" y="2290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3419512" cy="23094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0.9745 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0.8370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16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16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313922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 0.9537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0.8546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LR: 0.001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Dropout: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Dense 1: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Dense 2: 16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585607" y="3098086"/>
            <a:ext cx="6282811" cy="1463523"/>
            <a:chOff x="0" y="0"/>
            <a:chExt cx="3419512" cy="79654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Hill Climb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3 Random Restarts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707532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734403" y="2646161"/>
            <a:ext cx="3019362" cy="2223348"/>
          </a:xfrm>
          <a:custGeom>
            <a:avLst/>
            <a:gdLst/>
            <a:ahLst/>
            <a:cxnLst/>
            <a:rect r="r" b="b" t="t" l="l"/>
            <a:pathLst>
              <a:path h="2223348" w="3019362">
                <a:moveTo>
                  <a:pt x="0" y="0"/>
                </a:moveTo>
                <a:lnTo>
                  <a:pt x="3019362" y="0"/>
                </a:lnTo>
                <a:lnTo>
                  <a:pt x="3019362" y="2223348"/>
                </a:lnTo>
                <a:lnTo>
                  <a:pt x="0" y="22233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659637" y="76133"/>
            <a:ext cx="1628363" cy="2284251"/>
          </a:xfrm>
          <a:custGeom>
            <a:avLst/>
            <a:gdLst/>
            <a:ahLst/>
            <a:cxnLst/>
            <a:rect r="r" b="b" t="t" l="l"/>
            <a:pathLst>
              <a:path h="2284251" w="1628363">
                <a:moveTo>
                  <a:pt x="0" y="0"/>
                </a:moveTo>
                <a:lnTo>
                  <a:pt x="1628363" y="0"/>
                </a:lnTo>
                <a:lnTo>
                  <a:pt x="1628363" y="2284251"/>
                </a:lnTo>
                <a:lnTo>
                  <a:pt x="0" y="2284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547296" y="631867"/>
            <a:ext cx="7887921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DCSNN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HILL CLIMBING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55666"/>
            <a:ext cx="18288000" cy="11142666"/>
            <a:chOff x="0" y="0"/>
            <a:chExt cx="4816593" cy="2934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34694"/>
            </a:xfrm>
            <a:custGeom>
              <a:avLst/>
              <a:gdLst/>
              <a:ahLst/>
              <a:cxnLst/>
              <a:rect r="r" b="b" t="t" l="l"/>
              <a:pathLst>
                <a:path h="29346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34694"/>
                  </a:lnTo>
                  <a:lnTo>
                    <a:pt x="0" y="2934694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8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971952" y="1038187"/>
            <a:ext cx="10669105" cy="8468602"/>
          </a:xfrm>
          <a:custGeom>
            <a:avLst/>
            <a:gdLst/>
            <a:ahLst/>
            <a:cxnLst/>
            <a:rect r="r" b="b" t="t" l="l"/>
            <a:pathLst>
              <a:path h="8468602" w="10669105">
                <a:moveTo>
                  <a:pt x="0" y="0"/>
                </a:moveTo>
                <a:lnTo>
                  <a:pt x="10669106" y="0"/>
                </a:lnTo>
                <a:lnTo>
                  <a:pt x="10669106" y="8468603"/>
                </a:lnTo>
                <a:lnTo>
                  <a:pt x="0" y="8468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52407" y="5974581"/>
            <a:ext cx="6282811" cy="4208283"/>
            <a:chOff x="0" y="0"/>
            <a:chExt cx="3419512" cy="22904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19511" cy="2290420"/>
            </a:xfrm>
            <a:custGeom>
              <a:avLst/>
              <a:gdLst/>
              <a:ahLst/>
              <a:cxnLst/>
              <a:rect r="r" b="b" t="t" l="l"/>
              <a:pathLst>
                <a:path h="2290420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290420"/>
                  </a:lnTo>
                  <a:lnTo>
                    <a:pt x="0" y="2290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3419512" cy="23094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0.9745 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0.8370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16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16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313922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0.9809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0.9163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1e-05,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0.2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128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48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005189" y="2963541"/>
            <a:ext cx="6282811" cy="1465083"/>
            <a:chOff x="0" y="0"/>
            <a:chExt cx="3419512" cy="79739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797393"/>
            </a:xfrm>
            <a:custGeom>
              <a:avLst/>
              <a:gdLst/>
              <a:ahLst/>
              <a:cxnLst/>
              <a:rect r="r" b="b" t="t" l="l"/>
              <a:pathLst>
                <a:path h="797393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7393"/>
                  </a:lnTo>
                  <a:lnTo>
                    <a:pt x="0" y="797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8164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TABU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Iterations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Tenure Size = 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Epochs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707532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252618" y="41753"/>
            <a:ext cx="2013365" cy="1995061"/>
          </a:xfrm>
          <a:custGeom>
            <a:avLst/>
            <a:gdLst/>
            <a:ahLst/>
            <a:cxnLst/>
            <a:rect r="r" b="b" t="t" l="l"/>
            <a:pathLst>
              <a:path h="1995061" w="2013365">
                <a:moveTo>
                  <a:pt x="0" y="0"/>
                </a:moveTo>
                <a:lnTo>
                  <a:pt x="2013364" y="0"/>
                </a:lnTo>
                <a:lnTo>
                  <a:pt x="2013364" y="1995061"/>
                </a:lnTo>
                <a:lnTo>
                  <a:pt x="0" y="1995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3336891" y="2963541"/>
            <a:ext cx="1956921" cy="1956921"/>
          </a:xfrm>
          <a:custGeom>
            <a:avLst/>
            <a:gdLst/>
            <a:ahLst/>
            <a:cxnLst/>
            <a:rect r="r" b="b" t="t" l="l"/>
            <a:pathLst>
              <a:path h="1956921" w="1956921">
                <a:moveTo>
                  <a:pt x="0" y="0"/>
                </a:moveTo>
                <a:lnTo>
                  <a:pt x="1956921" y="0"/>
                </a:lnTo>
                <a:lnTo>
                  <a:pt x="1956921" y="1956921"/>
                </a:lnTo>
                <a:lnTo>
                  <a:pt x="0" y="19569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831776" y="895350"/>
            <a:ext cx="7144921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DCSNN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TABU SEARCH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55666"/>
            <a:ext cx="18288000" cy="11142666"/>
            <a:chOff x="0" y="0"/>
            <a:chExt cx="4816593" cy="2934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34694"/>
            </a:xfrm>
            <a:custGeom>
              <a:avLst/>
              <a:gdLst/>
              <a:ahLst/>
              <a:cxnLst/>
              <a:rect r="r" b="b" t="t" l="l"/>
              <a:pathLst>
                <a:path h="29346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34694"/>
                  </a:lnTo>
                  <a:lnTo>
                    <a:pt x="0" y="2934694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8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281583" y="1302191"/>
            <a:ext cx="10541059" cy="8327437"/>
          </a:xfrm>
          <a:custGeom>
            <a:avLst/>
            <a:gdLst/>
            <a:ahLst/>
            <a:cxnLst/>
            <a:rect r="r" b="b" t="t" l="l"/>
            <a:pathLst>
              <a:path h="8327437" w="10541059">
                <a:moveTo>
                  <a:pt x="0" y="0"/>
                </a:moveTo>
                <a:lnTo>
                  <a:pt x="10541059" y="0"/>
                </a:lnTo>
                <a:lnTo>
                  <a:pt x="10541059" y="8327436"/>
                </a:lnTo>
                <a:lnTo>
                  <a:pt x="0" y="832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0.9745 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0.8370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1.0000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0.8590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16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16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313922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0.9809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0.8811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0.000501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48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16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653965" y="2999857"/>
            <a:ext cx="6282811" cy="1807983"/>
            <a:chOff x="0" y="0"/>
            <a:chExt cx="3419512" cy="98402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984021"/>
            </a:xfrm>
            <a:custGeom>
              <a:avLst/>
              <a:gdLst/>
              <a:ahLst/>
              <a:cxnLst/>
              <a:rect r="r" b="b" t="t" l="l"/>
              <a:pathLst>
                <a:path h="984021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984021"/>
                  </a:lnTo>
                  <a:lnTo>
                    <a:pt x="0" y="984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100307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Simulated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Iterations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Temperature = 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alpha = 0.95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707532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954996" y="47219"/>
            <a:ext cx="3312725" cy="2091158"/>
          </a:xfrm>
          <a:custGeom>
            <a:avLst/>
            <a:gdLst/>
            <a:ahLst/>
            <a:cxnLst/>
            <a:rect r="r" b="b" t="t" l="l"/>
            <a:pathLst>
              <a:path h="2091158" w="3312725">
                <a:moveTo>
                  <a:pt x="0" y="0"/>
                </a:moveTo>
                <a:lnTo>
                  <a:pt x="3312725" y="0"/>
                </a:lnTo>
                <a:lnTo>
                  <a:pt x="3312725" y="2091158"/>
                </a:lnTo>
                <a:lnTo>
                  <a:pt x="0" y="2091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681855" y="1391490"/>
            <a:ext cx="589684" cy="1993210"/>
          </a:xfrm>
          <a:custGeom>
            <a:avLst/>
            <a:gdLst/>
            <a:ahLst/>
            <a:cxnLst/>
            <a:rect r="r" b="b" t="t" l="l"/>
            <a:pathLst>
              <a:path h="1993210" w="589684">
                <a:moveTo>
                  <a:pt x="0" y="0"/>
                </a:moveTo>
                <a:lnTo>
                  <a:pt x="589684" y="0"/>
                </a:lnTo>
                <a:lnTo>
                  <a:pt x="589684" y="1993211"/>
                </a:lnTo>
                <a:lnTo>
                  <a:pt x="0" y="1993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831776" y="895350"/>
            <a:ext cx="7144921" cy="268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DCSNN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SIMULATED ANNEALING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55666"/>
            <a:ext cx="18288000" cy="11142666"/>
            <a:chOff x="0" y="0"/>
            <a:chExt cx="4816593" cy="2934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34694"/>
            </a:xfrm>
            <a:custGeom>
              <a:avLst/>
              <a:gdLst/>
              <a:ahLst/>
              <a:cxnLst/>
              <a:rect r="r" b="b" t="t" l="l"/>
              <a:pathLst>
                <a:path h="29346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34694"/>
                  </a:lnTo>
                  <a:lnTo>
                    <a:pt x="0" y="2934694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8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214336" y="1242903"/>
            <a:ext cx="10560092" cy="8355673"/>
          </a:xfrm>
          <a:custGeom>
            <a:avLst/>
            <a:gdLst/>
            <a:ahLst/>
            <a:cxnLst/>
            <a:rect r="r" b="b" t="t" l="l"/>
            <a:pathLst>
              <a:path h="8355673" w="10560092">
                <a:moveTo>
                  <a:pt x="0" y="0"/>
                </a:moveTo>
                <a:lnTo>
                  <a:pt x="10560091" y="0"/>
                </a:lnTo>
                <a:lnTo>
                  <a:pt x="10560091" y="8355673"/>
                </a:lnTo>
                <a:lnTo>
                  <a:pt x="0" y="8355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2226" y="945354"/>
            <a:ext cx="1452354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AGENDA 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83101" y="3607460"/>
            <a:ext cx="477541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83101" y="6077603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18070" y="3439986"/>
            <a:ext cx="477541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83101" y="4752932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APPROACH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83101" y="7223075"/>
            <a:ext cx="554216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DATASET AND PREPROCESSING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18070" y="4585458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OPTIMIZATION TECHNIQUES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18070" y="5906788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04</a:t>
            </a:r>
          </a:p>
        </p:txBody>
      </p:sp>
      <p:sp>
        <p:nvSpPr>
          <p:cNvPr name="AutoShape 10" id="10"/>
          <p:cNvSpPr/>
          <p:nvPr/>
        </p:nvSpPr>
        <p:spPr>
          <a:xfrm>
            <a:off x="8785816" y="6023492"/>
            <a:ext cx="28575" cy="4319460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7259300" y="9258300"/>
            <a:ext cx="248490" cy="2484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211160" y="7223075"/>
            <a:ext cx="4775418" cy="389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METHODOLOGY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52407" y="5974581"/>
            <a:ext cx="6282811" cy="4894083"/>
            <a:chOff x="0" y="0"/>
            <a:chExt cx="3419512" cy="26636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19511" cy="2663676"/>
            </a:xfrm>
            <a:custGeom>
              <a:avLst/>
              <a:gdLst/>
              <a:ahLst/>
              <a:cxnLst/>
              <a:rect r="r" b="b" t="t" l="l"/>
              <a:pathLst>
                <a:path h="2663676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663676"/>
                  </a:lnTo>
                  <a:lnTo>
                    <a:pt x="0" y="26636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3419512" cy="26827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0.9745 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0.8370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16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16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12544 Features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313922" y="5974581"/>
            <a:ext cx="6282811" cy="5579883"/>
            <a:chOff x="0" y="0"/>
            <a:chExt cx="3419512" cy="303693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3036933"/>
            </a:xfrm>
            <a:custGeom>
              <a:avLst/>
              <a:gdLst/>
              <a:ahLst/>
              <a:cxnLst/>
              <a:rect r="r" b="b" t="t" l="l"/>
              <a:pathLst>
                <a:path h="3036933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3036933"/>
                  </a:lnTo>
                  <a:lnTo>
                    <a:pt x="0" y="30369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3055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0.8307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0.8106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0.000501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48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16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Reduced Features to : 6345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157287" y="3080151"/>
            <a:ext cx="6282811" cy="1465083"/>
            <a:chOff x="0" y="0"/>
            <a:chExt cx="3419512" cy="79739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797393"/>
            </a:xfrm>
            <a:custGeom>
              <a:avLst/>
              <a:gdLst/>
              <a:ahLst/>
              <a:cxnLst/>
              <a:rect r="r" b="b" t="t" l="l"/>
              <a:pathLst>
                <a:path h="797393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7393"/>
                  </a:lnTo>
                  <a:lnTo>
                    <a:pt x="0" y="797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8164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ACO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Iterations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Ants= 10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Epochs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707532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3376086" y="2817546"/>
            <a:ext cx="2012246" cy="1990294"/>
          </a:xfrm>
          <a:custGeom>
            <a:avLst/>
            <a:gdLst/>
            <a:ahLst/>
            <a:cxnLst/>
            <a:rect r="r" b="b" t="t" l="l"/>
            <a:pathLst>
              <a:path h="1990294" w="2012246">
                <a:moveTo>
                  <a:pt x="0" y="0"/>
                </a:moveTo>
                <a:lnTo>
                  <a:pt x="2012246" y="0"/>
                </a:lnTo>
                <a:lnTo>
                  <a:pt x="2012246" y="1990294"/>
                </a:lnTo>
                <a:lnTo>
                  <a:pt x="0" y="199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203930" y="0"/>
            <a:ext cx="3084070" cy="3548616"/>
          </a:xfrm>
          <a:custGeom>
            <a:avLst/>
            <a:gdLst/>
            <a:ahLst/>
            <a:cxnLst/>
            <a:rect r="r" b="b" t="t" l="l"/>
            <a:pathLst>
              <a:path h="3548616" w="3084070">
                <a:moveTo>
                  <a:pt x="0" y="0"/>
                </a:moveTo>
                <a:lnTo>
                  <a:pt x="3084070" y="0"/>
                </a:lnTo>
                <a:lnTo>
                  <a:pt x="3084070" y="3548616"/>
                </a:lnTo>
                <a:lnTo>
                  <a:pt x="0" y="3548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831776" y="895350"/>
            <a:ext cx="7144921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DCSNN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ANT COLONY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55666"/>
            <a:ext cx="18288000" cy="11142666"/>
            <a:chOff x="0" y="0"/>
            <a:chExt cx="4816593" cy="2934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34694"/>
            </a:xfrm>
            <a:custGeom>
              <a:avLst/>
              <a:gdLst/>
              <a:ahLst/>
              <a:cxnLst/>
              <a:rect r="r" b="b" t="t" l="l"/>
              <a:pathLst>
                <a:path h="29346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34694"/>
                  </a:lnTo>
                  <a:lnTo>
                    <a:pt x="0" y="2934694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8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0"/>
            <a:ext cx="9288991" cy="6200401"/>
          </a:xfrm>
          <a:custGeom>
            <a:avLst/>
            <a:gdLst/>
            <a:ahLst/>
            <a:cxnLst/>
            <a:rect r="r" b="b" t="t" l="l"/>
            <a:pathLst>
              <a:path h="6200401" w="9288991">
                <a:moveTo>
                  <a:pt x="0" y="0"/>
                </a:moveTo>
                <a:lnTo>
                  <a:pt x="9288991" y="0"/>
                </a:lnTo>
                <a:lnTo>
                  <a:pt x="9288991" y="6200401"/>
                </a:lnTo>
                <a:lnTo>
                  <a:pt x="0" y="6200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88991" y="4235166"/>
            <a:ext cx="8999009" cy="6051834"/>
          </a:xfrm>
          <a:custGeom>
            <a:avLst/>
            <a:gdLst/>
            <a:ahLst/>
            <a:cxnLst/>
            <a:rect r="r" b="b" t="t" l="l"/>
            <a:pathLst>
              <a:path h="6051834" w="8999009">
                <a:moveTo>
                  <a:pt x="0" y="0"/>
                </a:moveTo>
                <a:lnTo>
                  <a:pt x="8999009" y="0"/>
                </a:lnTo>
                <a:lnTo>
                  <a:pt x="8999009" y="6051834"/>
                </a:lnTo>
                <a:lnTo>
                  <a:pt x="0" y="6051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641251" y="1294353"/>
            <a:ext cx="472329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Simulated :</a:t>
            </a:r>
          </a:p>
          <a:p>
            <a:pPr algn="l" marL="485778" indent="-242889" lvl="1">
              <a:lnSpc>
                <a:spcPts val="2700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 Accuracy: 1.0000</a:t>
            </a:r>
          </a:p>
          <a:p>
            <a:pPr algn="l" marL="485778" indent="-242889" lvl="1">
              <a:lnSpc>
                <a:spcPts val="2700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Validation Accuracy: 0.9119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41251" y="2755235"/>
            <a:ext cx="927573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Hill Climbing:</a:t>
            </a:r>
          </a:p>
          <a:p>
            <a:pPr algn="l" marL="485778" indent="-242889" lvl="1">
              <a:lnSpc>
                <a:spcPts val="2700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 Accuracy: 1.0000</a:t>
            </a:r>
          </a:p>
          <a:p>
            <a:pPr algn="l" marL="485778" indent="-242889" lvl="1">
              <a:lnSpc>
                <a:spcPts val="2700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Validation Accuracy: 0.8722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1776" y="7242033"/>
            <a:ext cx="85806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TABU: </a:t>
            </a:r>
          </a:p>
          <a:p>
            <a:pPr algn="just" marL="485778" indent="-242889" lvl="1">
              <a:lnSpc>
                <a:spcPts val="2700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rain Accuracy: 0.9992 </a:t>
            </a:r>
          </a:p>
          <a:p>
            <a:pPr algn="just" marL="485778" indent="-242889" lvl="1">
              <a:lnSpc>
                <a:spcPts val="2700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Validation Accuracy: 0.8722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31776" y="723900"/>
            <a:ext cx="7482366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HILL CLIMBING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734403" y="2646161"/>
            <a:ext cx="3019362" cy="2223348"/>
          </a:xfrm>
          <a:custGeom>
            <a:avLst/>
            <a:gdLst/>
            <a:ahLst/>
            <a:cxnLst/>
            <a:rect r="r" b="b" t="t" l="l"/>
            <a:pathLst>
              <a:path h="2223348" w="3019362">
                <a:moveTo>
                  <a:pt x="0" y="0"/>
                </a:moveTo>
                <a:lnTo>
                  <a:pt x="3019362" y="0"/>
                </a:lnTo>
                <a:lnTo>
                  <a:pt x="3019362" y="2223348"/>
                </a:lnTo>
                <a:lnTo>
                  <a:pt x="0" y="22233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659637" y="76133"/>
            <a:ext cx="1628363" cy="2284251"/>
          </a:xfrm>
          <a:custGeom>
            <a:avLst/>
            <a:gdLst/>
            <a:ahLst/>
            <a:cxnLst/>
            <a:rect r="r" b="b" t="t" l="l"/>
            <a:pathLst>
              <a:path h="2284251" w="1628363">
                <a:moveTo>
                  <a:pt x="0" y="0"/>
                </a:moveTo>
                <a:lnTo>
                  <a:pt x="1628363" y="0"/>
                </a:lnTo>
                <a:lnTo>
                  <a:pt x="1628363" y="2284251"/>
                </a:lnTo>
                <a:lnTo>
                  <a:pt x="0" y="2284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0.6073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0.6921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0.7781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256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256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313922" y="5974581"/>
            <a:ext cx="6282811" cy="5236983"/>
            <a:chOff x="0" y="0"/>
            <a:chExt cx="3419512" cy="28503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0.7147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0.6933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0.000501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16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0.1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64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64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585607" y="3098086"/>
            <a:ext cx="6282811" cy="1463523"/>
            <a:chOff x="0" y="0"/>
            <a:chExt cx="3419512" cy="79654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Hill Climb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25 Random Restarts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71600"/>
            <a:ext cx="18288000" cy="7543800"/>
          </a:xfrm>
          <a:custGeom>
            <a:avLst/>
            <a:gdLst/>
            <a:ahLst/>
            <a:cxnLst/>
            <a:rect r="r" b="b" t="t" l="l"/>
            <a:pathLst>
              <a:path h="7543800" w="182880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31776" y="895350"/>
            <a:ext cx="7144921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TABU SEARCH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3336891" y="2963541"/>
            <a:ext cx="1956921" cy="1956921"/>
          </a:xfrm>
          <a:custGeom>
            <a:avLst/>
            <a:gdLst/>
            <a:ahLst/>
            <a:cxnLst/>
            <a:rect r="r" b="b" t="t" l="l"/>
            <a:pathLst>
              <a:path h="1956921" w="1956921">
                <a:moveTo>
                  <a:pt x="0" y="0"/>
                </a:moveTo>
                <a:lnTo>
                  <a:pt x="1956921" y="0"/>
                </a:lnTo>
                <a:lnTo>
                  <a:pt x="1956921" y="1956921"/>
                </a:lnTo>
                <a:lnTo>
                  <a:pt x="0" y="1956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252618" y="41753"/>
            <a:ext cx="2013365" cy="1995061"/>
          </a:xfrm>
          <a:custGeom>
            <a:avLst/>
            <a:gdLst/>
            <a:ahLst/>
            <a:cxnLst/>
            <a:rect r="r" b="b" t="t" l="l"/>
            <a:pathLst>
              <a:path h="1995061" w="2013365">
                <a:moveTo>
                  <a:pt x="0" y="0"/>
                </a:moveTo>
                <a:lnTo>
                  <a:pt x="2013364" y="0"/>
                </a:lnTo>
                <a:lnTo>
                  <a:pt x="2013364" y="1995061"/>
                </a:lnTo>
                <a:lnTo>
                  <a:pt x="0" y="19950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313922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0.6643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0.6667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0.000610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0.5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144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144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0.6073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0.6921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0.7781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256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256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653965" y="2999857"/>
            <a:ext cx="6282811" cy="1807983"/>
            <a:chOff x="0" y="0"/>
            <a:chExt cx="3419512" cy="98402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19511" cy="984021"/>
            </a:xfrm>
            <a:custGeom>
              <a:avLst/>
              <a:gdLst/>
              <a:ahLst/>
              <a:cxnLst/>
              <a:rect r="r" b="b" t="t" l="l"/>
              <a:pathLst>
                <a:path h="984021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984021"/>
                  </a:lnTo>
                  <a:lnTo>
                    <a:pt x="0" y="984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3419512" cy="100307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Tabu Search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Iterations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Tenure Size = 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Epochs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7543800"/>
          </a:xfrm>
          <a:custGeom>
            <a:avLst/>
            <a:gdLst/>
            <a:ahLst/>
            <a:cxnLst/>
            <a:rect r="r" b="b" t="t" l="l"/>
            <a:pathLst>
              <a:path h="7543800" w="182880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31776" y="895350"/>
            <a:ext cx="7144921" cy="268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SIMULATED ANNEALING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406165" y="4969765"/>
            <a:ext cx="4778409" cy="1045374"/>
            <a:chOff x="0" y="0"/>
            <a:chExt cx="2600719" cy="5689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681855" y="1391490"/>
            <a:ext cx="589684" cy="1993210"/>
          </a:xfrm>
          <a:custGeom>
            <a:avLst/>
            <a:gdLst/>
            <a:ahLst/>
            <a:cxnLst/>
            <a:rect r="r" b="b" t="t" l="l"/>
            <a:pathLst>
              <a:path h="1993210" w="589684">
                <a:moveTo>
                  <a:pt x="0" y="0"/>
                </a:moveTo>
                <a:lnTo>
                  <a:pt x="589684" y="0"/>
                </a:lnTo>
                <a:lnTo>
                  <a:pt x="589684" y="1993211"/>
                </a:lnTo>
                <a:lnTo>
                  <a:pt x="0" y="1993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954996" y="47219"/>
            <a:ext cx="3312725" cy="2091158"/>
          </a:xfrm>
          <a:custGeom>
            <a:avLst/>
            <a:gdLst/>
            <a:ahLst/>
            <a:cxnLst/>
            <a:rect r="r" b="b" t="t" l="l"/>
            <a:pathLst>
              <a:path h="2091158" w="3312725">
                <a:moveTo>
                  <a:pt x="0" y="0"/>
                </a:moveTo>
                <a:lnTo>
                  <a:pt x="3312725" y="0"/>
                </a:lnTo>
                <a:lnTo>
                  <a:pt x="3312725" y="2091158"/>
                </a:lnTo>
                <a:lnTo>
                  <a:pt x="0" y="2091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0.6073 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0.6921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1.0000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0.8590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16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16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313922" y="5974581"/>
            <a:ext cx="6282811" cy="5579883"/>
            <a:chOff x="0" y="0"/>
            <a:chExt cx="3419512" cy="303693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19511" cy="3036933"/>
            </a:xfrm>
            <a:custGeom>
              <a:avLst/>
              <a:gdLst/>
              <a:ahLst/>
              <a:cxnLst/>
              <a:rect r="r" b="b" t="t" l="l"/>
              <a:pathLst>
                <a:path h="3036933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3036933"/>
                  </a:lnTo>
                  <a:lnTo>
                    <a:pt x="0" y="30369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3419512" cy="3055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0.7175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0.8502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0.00063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0.2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64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64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653965" y="2999857"/>
            <a:ext cx="6282811" cy="1807983"/>
            <a:chOff x="0" y="0"/>
            <a:chExt cx="3419512" cy="98402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419511" cy="984021"/>
            </a:xfrm>
            <a:custGeom>
              <a:avLst/>
              <a:gdLst/>
              <a:ahLst/>
              <a:cxnLst/>
              <a:rect r="r" b="b" t="t" l="l"/>
              <a:pathLst>
                <a:path h="984021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984021"/>
                  </a:lnTo>
                  <a:lnTo>
                    <a:pt x="0" y="984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3419512" cy="100307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Simulated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25 Iterations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Temperature = 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alpha = 0.95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71600"/>
            <a:ext cx="18288000" cy="7543800"/>
          </a:xfrm>
          <a:custGeom>
            <a:avLst/>
            <a:gdLst/>
            <a:ahLst/>
            <a:cxnLst/>
            <a:rect r="r" b="b" t="t" l="l"/>
            <a:pathLst>
              <a:path h="7543800" w="182880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090377" y="768542"/>
            <a:ext cx="1772639" cy="3336733"/>
          </a:xfrm>
          <a:custGeom>
            <a:avLst/>
            <a:gdLst/>
            <a:ahLst/>
            <a:cxnLst/>
            <a:rect r="r" b="b" t="t" l="l"/>
            <a:pathLst>
              <a:path h="3336733" w="1772639">
                <a:moveTo>
                  <a:pt x="0" y="0"/>
                </a:moveTo>
                <a:lnTo>
                  <a:pt x="1772640" y="0"/>
                </a:lnTo>
                <a:lnTo>
                  <a:pt x="1772640" y="3336733"/>
                </a:lnTo>
                <a:lnTo>
                  <a:pt x="0" y="33367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989179" y="0"/>
            <a:ext cx="2298821" cy="2298821"/>
          </a:xfrm>
          <a:custGeom>
            <a:avLst/>
            <a:gdLst/>
            <a:ahLst/>
            <a:cxnLst/>
            <a:rect r="r" b="b" t="t" l="l"/>
            <a:pathLst>
              <a:path h="2298821" w="2298821">
                <a:moveTo>
                  <a:pt x="0" y="0"/>
                </a:moveTo>
                <a:lnTo>
                  <a:pt x="2298821" y="0"/>
                </a:lnTo>
                <a:lnTo>
                  <a:pt x="2298821" y="2298821"/>
                </a:lnTo>
                <a:lnTo>
                  <a:pt x="0" y="22988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31776" y="895350"/>
            <a:ext cx="7144921" cy="268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PARTICLE SWARM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313922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0.7294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0.7333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0.000458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0.1292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185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185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653965" y="2999857"/>
            <a:ext cx="6282811" cy="1465083"/>
            <a:chOff x="0" y="0"/>
            <a:chExt cx="3419512" cy="79739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797393"/>
            </a:xfrm>
            <a:custGeom>
              <a:avLst/>
              <a:gdLst/>
              <a:ahLst/>
              <a:cxnLst/>
              <a:rect r="r" b="b" t="t" l="l"/>
              <a:pathLst>
                <a:path h="797393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7393"/>
                  </a:lnTo>
                  <a:lnTo>
                    <a:pt x="0" y="797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8164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Particle Swarm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Iterations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15 particles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0.6073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0.6921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0.7781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256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256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71600"/>
            <a:ext cx="18288000" cy="7543800"/>
          </a:xfrm>
          <a:custGeom>
            <a:avLst/>
            <a:gdLst/>
            <a:ahLst/>
            <a:cxnLst/>
            <a:rect r="r" b="b" t="t" l="l"/>
            <a:pathLst>
              <a:path h="7543800" w="182880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33462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001007" y="0"/>
            <a:ext cx="10286993" cy="10287000"/>
            <a:chOff x="0" y="0"/>
            <a:chExt cx="270933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1">
                  <a:moveTo>
                    <a:pt x="0" y="0"/>
                  </a:moveTo>
                  <a:lnTo>
                    <a:pt x="2709331" y="0"/>
                  </a:lnTo>
                  <a:lnTo>
                    <a:pt x="2709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093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04888" y="3964677"/>
            <a:ext cx="699612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APPROACH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42005" y="2335212"/>
            <a:ext cx="8693050" cy="501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 solve this, optimization and search techniques like Hill Climbing, Tabu Search, Simulated Annealing, Particle Swarm, and Ant Colony were used to make model decisions optimal.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  <a:r>
              <a:rPr lang="en-US" sz="2499" spc="249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This project focuses on:</a:t>
            </a:r>
          </a:p>
          <a:p>
            <a:pPr algn="l" marL="539748" indent="-269874" lvl="1">
              <a:lnSpc>
                <a:spcPts val="3999"/>
              </a:lnSpc>
              <a:buAutoNum type="arabicPeriod" startAt="1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Implementing 2 AI models that classify COVID-19, Pneumonia, and Normal classes.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2. Optimize their predictions.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31776" y="895350"/>
            <a:ext cx="7144921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ANT COLONY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376086" y="2817546"/>
            <a:ext cx="2012246" cy="1990294"/>
          </a:xfrm>
          <a:custGeom>
            <a:avLst/>
            <a:gdLst/>
            <a:ahLst/>
            <a:cxnLst/>
            <a:rect r="r" b="b" t="t" l="l"/>
            <a:pathLst>
              <a:path h="1990294" w="2012246">
                <a:moveTo>
                  <a:pt x="0" y="0"/>
                </a:moveTo>
                <a:lnTo>
                  <a:pt x="2012246" y="0"/>
                </a:lnTo>
                <a:lnTo>
                  <a:pt x="2012246" y="1990294"/>
                </a:lnTo>
                <a:lnTo>
                  <a:pt x="0" y="199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203930" y="0"/>
            <a:ext cx="3084070" cy="3548616"/>
          </a:xfrm>
          <a:custGeom>
            <a:avLst/>
            <a:gdLst/>
            <a:ahLst/>
            <a:cxnLst/>
            <a:rect r="r" b="b" t="t" l="l"/>
            <a:pathLst>
              <a:path h="3548616" w="3084070">
                <a:moveTo>
                  <a:pt x="0" y="0"/>
                </a:moveTo>
                <a:lnTo>
                  <a:pt x="3084070" y="0"/>
                </a:lnTo>
                <a:lnTo>
                  <a:pt x="3084070" y="3548616"/>
                </a:lnTo>
                <a:lnTo>
                  <a:pt x="0" y="3548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0.6073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0.6921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0.7781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256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256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157287" y="3080151"/>
            <a:ext cx="6282811" cy="1465083"/>
            <a:chOff x="0" y="0"/>
            <a:chExt cx="3419512" cy="79739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19511" cy="797393"/>
            </a:xfrm>
            <a:custGeom>
              <a:avLst/>
              <a:gdLst/>
              <a:ahLst/>
              <a:cxnLst/>
              <a:rect r="r" b="b" t="t" l="l"/>
              <a:pathLst>
                <a:path h="797393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7393"/>
                  </a:lnTo>
                  <a:lnTo>
                    <a:pt x="0" y="797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3419512" cy="8164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ACO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15 Iterations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Ants= 15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Epochs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313922" y="5974581"/>
            <a:ext cx="6282811" cy="5236983"/>
            <a:chOff x="0" y="0"/>
            <a:chExt cx="3419512" cy="285030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0.7294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0.7333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0.000458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0.1292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185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185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71600"/>
            <a:ext cx="18288000" cy="7543800"/>
          </a:xfrm>
          <a:custGeom>
            <a:avLst/>
            <a:gdLst/>
            <a:ahLst/>
            <a:cxnLst/>
            <a:rect r="r" b="b" t="t" l="l"/>
            <a:pathLst>
              <a:path h="7543800" w="182880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55666"/>
            <a:ext cx="18288000" cy="11142666"/>
            <a:chOff x="0" y="0"/>
            <a:chExt cx="4816593" cy="2934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34694"/>
            </a:xfrm>
            <a:custGeom>
              <a:avLst/>
              <a:gdLst/>
              <a:ahLst/>
              <a:cxnLst/>
              <a:rect r="r" b="b" t="t" l="l"/>
              <a:pathLst>
                <a:path h="29346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34694"/>
                  </a:lnTo>
                  <a:lnTo>
                    <a:pt x="0" y="2934694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8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71865" y="3491861"/>
            <a:ext cx="13907442" cy="308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179"/>
              </a:lnSpc>
            </a:pPr>
            <a:r>
              <a:rPr lang="en-US" b="true" sz="8699" spc="434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OPTIMIZATION STAGE II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63927" y="335593"/>
            <a:ext cx="8522017" cy="268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SCOVNET-HILL CLIMB + PARTICLE SWARM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63927" y="3098086"/>
            <a:ext cx="3019362" cy="2223348"/>
          </a:xfrm>
          <a:custGeom>
            <a:avLst/>
            <a:gdLst/>
            <a:ahLst/>
            <a:cxnLst/>
            <a:rect r="r" b="b" t="t" l="l"/>
            <a:pathLst>
              <a:path h="2223348" w="3019362">
                <a:moveTo>
                  <a:pt x="0" y="0"/>
                </a:moveTo>
                <a:lnTo>
                  <a:pt x="3019362" y="0"/>
                </a:lnTo>
                <a:lnTo>
                  <a:pt x="3019362" y="2223348"/>
                </a:lnTo>
                <a:lnTo>
                  <a:pt x="0" y="22233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659637" y="76133"/>
            <a:ext cx="1628363" cy="2284251"/>
          </a:xfrm>
          <a:custGeom>
            <a:avLst/>
            <a:gdLst/>
            <a:ahLst/>
            <a:cxnLst/>
            <a:rect r="r" b="b" t="t" l="l"/>
            <a:pathLst>
              <a:path h="2284251" w="1628363">
                <a:moveTo>
                  <a:pt x="0" y="0"/>
                </a:moveTo>
                <a:lnTo>
                  <a:pt x="1628363" y="0"/>
                </a:lnTo>
                <a:lnTo>
                  <a:pt x="1628363" y="2284251"/>
                </a:lnTo>
                <a:lnTo>
                  <a:pt x="0" y="2284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0.6073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0.6921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0.7781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256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256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313922" y="5974581"/>
            <a:ext cx="6282811" cy="3865383"/>
            <a:chOff x="0" y="0"/>
            <a:chExt cx="3419512" cy="210379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2103791"/>
            </a:xfrm>
            <a:custGeom>
              <a:avLst/>
              <a:gdLst/>
              <a:ahLst/>
              <a:cxnLst/>
              <a:rect r="r" b="b" t="t" l="l"/>
              <a:pathLst>
                <a:path h="2103791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103791"/>
                  </a:lnTo>
                  <a:lnTo>
                    <a:pt x="0" y="2103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2122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0.9400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0.9200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0.7867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accuracy:0.7780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585607" y="3098086"/>
            <a:ext cx="6282811" cy="1463523"/>
            <a:chOff x="0" y="0"/>
            <a:chExt cx="3419512" cy="79654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Hill Climb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Random Restarts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0027917" y="180210"/>
            <a:ext cx="1772639" cy="3336733"/>
          </a:xfrm>
          <a:custGeom>
            <a:avLst/>
            <a:gdLst/>
            <a:ahLst/>
            <a:cxnLst/>
            <a:rect r="r" b="b" t="t" l="l"/>
            <a:pathLst>
              <a:path h="3336733" w="1772639">
                <a:moveTo>
                  <a:pt x="0" y="0"/>
                </a:moveTo>
                <a:lnTo>
                  <a:pt x="1772639" y="0"/>
                </a:lnTo>
                <a:lnTo>
                  <a:pt x="1772639" y="3336733"/>
                </a:lnTo>
                <a:lnTo>
                  <a:pt x="0" y="33367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1313922" y="8082064"/>
            <a:ext cx="6282811" cy="3865383"/>
            <a:chOff x="0" y="0"/>
            <a:chExt cx="3419512" cy="210379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419511" cy="2103791"/>
            </a:xfrm>
            <a:custGeom>
              <a:avLst/>
              <a:gdLst/>
              <a:ahLst/>
              <a:cxnLst/>
              <a:rect r="r" b="b" t="t" l="l"/>
              <a:pathLst>
                <a:path h="2103791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103791"/>
                  </a:lnTo>
                  <a:lnTo>
                    <a:pt x="0" y="2103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3419512" cy="2122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256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256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739445" y="8082064"/>
            <a:ext cx="6282811" cy="3179583"/>
            <a:chOff x="0" y="0"/>
            <a:chExt cx="3419512" cy="173053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419511" cy="1730535"/>
            </a:xfrm>
            <a:custGeom>
              <a:avLst/>
              <a:gdLst/>
              <a:ahLst/>
              <a:cxnLst/>
              <a:rect r="r" b="b" t="t" l="l"/>
              <a:pathLst>
                <a:path h="173053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1730535"/>
                  </a:lnTo>
                  <a:lnTo>
                    <a:pt x="0" y="17305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3419512" cy="17495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00"/>
                </a:lnSpc>
              </a:pP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w</a:t>
              </a: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= 0.4000000000000001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 = 0.75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c2 = 2.25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48967"/>
            <a:ext cx="18288000" cy="7543800"/>
          </a:xfrm>
          <a:custGeom>
            <a:avLst/>
            <a:gdLst/>
            <a:ahLst/>
            <a:cxnLst/>
            <a:rect r="r" b="b" t="t" l="l"/>
            <a:pathLst>
              <a:path h="7543800" w="182880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63927" y="335593"/>
            <a:ext cx="8880073" cy="268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SCOVNET-HILL CLIMB + SIMULATED ANNEALING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63927" y="3098086"/>
            <a:ext cx="3019362" cy="2223348"/>
          </a:xfrm>
          <a:custGeom>
            <a:avLst/>
            <a:gdLst/>
            <a:ahLst/>
            <a:cxnLst/>
            <a:rect r="r" b="b" t="t" l="l"/>
            <a:pathLst>
              <a:path h="2223348" w="3019362">
                <a:moveTo>
                  <a:pt x="0" y="0"/>
                </a:moveTo>
                <a:lnTo>
                  <a:pt x="3019362" y="0"/>
                </a:lnTo>
                <a:lnTo>
                  <a:pt x="3019362" y="2223348"/>
                </a:lnTo>
                <a:lnTo>
                  <a:pt x="0" y="22233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659637" y="76133"/>
            <a:ext cx="1628363" cy="2284251"/>
          </a:xfrm>
          <a:custGeom>
            <a:avLst/>
            <a:gdLst/>
            <a:ahLst/>
            <a:cxnLst/>
            <a:rect r="r" b="b" t="t" l="l"/>
            <a:pathLst>
              <a:path h="2284251" w="1628363">
                <a:moveTo>
                  <a:pt x="0" y="0"/>
                </a:moveTo>
                <a:lnTo>
                  <a:pt x="1628363" y="0"/>
                </a:lnTo>
                <a:lnTo>
                  <a:pt x="1628363" y="2284251"/>
                </a:lnTo>
                <a:lnTo>
                  <a:pt x="0" y="2284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0.6073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0.6921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0.7781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256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256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313922" y="5974581"/>
            <a:ext cx="6282811" cy="6265683"/>
            <a:chOff x="0" y="0"/>
            <a:chExt cx="3419512" cy="3410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3410190"/>
            </a:xfrm>
            <a:custGeom>
              <a:avLst/>
              <a:gdLst/>
              <a:ahLst/>
              <a:cxnLst/>
              <a:rect r="r" b="b" t="t" l="l"/>
              <a:pathLst>
                <a:path h="3410190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3410190"/>
                  </a:lnTo>
                  <a:lnTo>
                    <a:pt x="0" y="341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34292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0.6042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0.6933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0.7214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0.7333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0.000100            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16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0.3000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144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144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8200641" y="2273489"/>
            <a:ext cx="589684" cy="1993210"/>
          </a:xfrm>
          <a:custGeom>
            <a:avLst/>
            <a:gdLst/>
            <a:ahLst/>
            <a:cxnLst/>
            <a:rect r="r" b="b" t="t" l="l"/>
            <a:pathLst>
              <a:path h="1993210" w="589684">
                <a:moveTo>
                  <a:pt x="0" y="0"/>
                </a:moveTo>
                <a:lnTo>
                  <a:pt x="589685" y="0"/>
                </a:lnTo>
                <a:lnTo>
                  <a:pt x="589685" y="1993210"/>
                </a:lnTo>
                <a:lnTo>
                  <a:pt x="0" y="19932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684194" y="182331"/>
            <a:ext cx="3312725" cy="2091158"/>
          </a:xfrm>
          <a:custGeom>
            <a:avLst/>
            <a:gdLst/>
            <a:ahLst/>
            <a:cxnLst/>
            <a:rect r="r" b="b" t="t" l="l"/>
            <a:pathLst>
              <a:path h="2091158" w="3312725">
                <a:moveTo>
                  <a:pt x="0" y="0"/>
                </a:moveTo>
                <a:lnTo>
                  <a:pt x="3312725" y="0"/>
                </a:lnTo>
                <a:lnTo>
                  <a:pt x="3312725" y="2091158"/>
                </a:lnTo>
                <a:lnTo>
                  <a:pt x="0" y="20911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4117895" y="7689081"/>
            <a:ext cx="3505473" cy="4551183"/>
            <a:chOff x="0" y="0"/>
            <a:chExt cx="1907905" cy="247704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07905" cy="2477048"/>
            </a:xfrm>
            <a:custGeom>
              <a:avLst/>
              <a:gdLst/>
              <a:ahLst/>
              <a:cxnLst/>
              <a:rect r="r" b="b" t="t" l="l"/>
              <a:pathLst>
                <a:path h="2477048" w="1907905">
                  <a:moveTo>
                    <a:pt x="0" y="0"/>
                  </a:moveTo>
                  <a:lnTo>
                    <a:pt x="1907905" y="0"/>
                  </a:lnTo>
                  <a:lnTo>
                    <a:pt x="1907905" y="2477048"/>
                  </a:lnTo>
                  <a:lnTo>
                    <a:pt x="0" y="24770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1907905" cy="24960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alpha: 1.0537005644903412e-07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T0: 5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iters: 25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585607" y="3098086"/>
            <a:ext cx="6282811" cy="1463523"/>
            <a:chOff x="0" y="0"/>
            <a:chExt cx="3419512" cy="79654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Hill Climb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Random Restarts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71600"/>
            <a:ext cx="18288000" cy="7543800"/>
          </a:xfrm>
          <a:custGeom>
            <a:avLst/>
            <a:gdLst/>
            <a:ahLst/>
            <a:cxnLst/>
            <a:rect r="r" b="b" t="t" l="l"/>
            <a:pathLst>
              <a:path h="7543800" w="182880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3620515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2842996"/>
            <a:ext cx="70757" cy="8193884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177914" y="2418103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5931" y="640103"/>
            <a:ext cx="8880073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 GRAY WOLF + LIME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788709" y="2889399"/>
            <a:ext cx="4778409" cy="1045374"/>
            <a:chOff x="0" y="0"/>
            <a:chExt cx="2600719" cy="5689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438167" y="954580"/>
            <a:ext cx="6282811" cy="1463523"/>
            <a:chOff x="0" y="0"/>
            <a:chExt cx="3419512" cy="796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Gray Wolf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50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Wolf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441823" y="322847"/>
            <a:ext cx="2091510" cy="2477164"/>
          </a:xfrm>
          <a:custGeom>
            <a:avLst/>
            <a:gdLst/>
            <a:ahLst/>
            <a:cxnLst/>
            <a:rect r="r" b="b" t="t" l="l"/>
            <a:pathLst>
              <a:path h="2477164" w="2091510">
                <a:moveTo>
                  <a:pt x="0" y="0"/>
                </a:moveTo>
                <a:lnTo>
                  <a:pt x="2091510" y="0"/>
                </a:lnTo>
                <a:lnTo>
                  <a:pt x="2091510" y="2477164"/>
                </a:lnTo>
                <a:lnTo>
                  <a:pt x="0" y="24771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87881" y="3620515"/>
            <a:ext cx="6136485" cy="6432815"/>
          </a:xfrm>
          <a:custGeom>
            <a:avLst/>
            <a:gdLst/>
            <a:ahLst/>
            <a:cxnLst/>
            <a:rect r="r" b="b" t="t" l="l"/>
            <a:pathLst>
              <a:path h="6432815" w="6136485">
                <a:moveTo>
                  <a:pt x="0" y="0"/>
                </a:moveTo>
                <a:lnTo>
                  <a:pt x="6136485" y="0"/>
                </a:lnTo>
                <a:lnTo>
                  <a:pt x="6136485" y="6432815"/>
                </a:lnTo>
                <a:lnTo>
                  <a:pt x="0" y="6432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788709" y="3831268"/>
            <a:ext cx="5581727" cy="5798460"/>
          </a:xfrm>
          <a:custGeom>
            <a:avLst/>
            <a:gdLst/>
            <a:ahLst/>
            <a:cxnLst/>
            <a:rect r="r" b="b" t="t" l="l"/>
            <a:pathLst>
              <a:path h="5798460" w="5581727">
                <a:moveTo>
                  <a:pt x="0" y="0"/>
                </a:moveTo>
                <a:lnTo>
                  <a:pt x="5581727" y="0"/>
                </a:lnTo>
                <a:lnTo>
                  <a:pt x="5581727" y="5798460"/>
                </a:lnTo>
                <a:lnTo>
                  <a:pt x="0" y="5798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468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3591399" y="2842996"/>
            <a:ext cx="4272069" cy="1045374"/>
            <a:chOff x="0" y="0"/>
            <a:chExt cx="2325136" cy="5689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441823" y="322847"/>
            <a:ext cx="2091510" cy="2477164"/>
          </a:xfrm>
          <a:custGeom>
            <a:avLst/>
            <a:gdLst/>
            <a:ahLst/>
            <a:cxnLst/>
            <a:rect r="r" b="b" t="t" l="l"/>
            <a:pathLst>
              <a:path h="2477164" w="2091510">
                <a:moveTo>
                  <a:pt x="0" y="0"/>
                </a:moveTo>
                <a:lnTo>
                  <a:pt x="2091510" y="0"/>
                </a:lnTo>
                <a:lnTo>
                  <a:pt x="2091510" y="2477164"/>
                </a:lnTo>
                <a:lnTo>
                  <a:pt x="0" y="2477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22297" y="3076927"/>
            <a:ext cx="4272069" cy="1045374"/>
            <a:chOff x="0" y="0"/>
            <a:chExt cx="2325136" cy="5689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Objective: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96336" y="3742413"/>
            <a:ext cx="10993321" cy="3612536"/>
          </a:xfrm>
          <a:custGeom>
            <a:avLst/>
            <a:gdLst/>
            <a:ahLst/>
            <a:cxnLst/>
            <a:rect r="r" b="b" t="t" l="l"/>
            <a:pathLst>
              <a:path h="3612536" w="10993321">
                <a:moveTo>
                  <a:pt x="0" y="0"/>
                </a:moveTo>
                <a:lnTo>
                  <a:pt x="10993320" y="0"/>
                </a:lnTo>
                <a:lnTo>
                  <a:pt x="10993320" y="3612536"/>
                </a:lnTo>
                <a:lnTo>
                  <a:pt x="0" y="3612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646170" y="7066587"/>
            <a:ext cx="9682816" cy="1684708"/>
          </a:xfrm>
          <a:custGeom>
            <a:avLst/>
            <a:gdLst/>
            <a:ahLst/>
            <a:cxnLst/>
            <a:rect r="r" b="b" t="t" l="l"/>
            <a:pathLst>
              <a:path h="1684708" w="9682816">
                <a:moveTo>
                  <a:pt x="0" y="0"/>
                </a:moveTo>
                <a:lnTo>
                  <a:pt x="9682816" y="0"/>
                </a:lnTo>
                <a:lnTo>
                  <a:pt x="9682816" y="1684708"/>
                </a:lnTo>
                <a:lnTo>
                  <a:pt x="0" y="1684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33853" y="8676899"/>
            <a:ext cx="5507449" cy="1610101"/>
          </a:xfrm>
          <a:custGeom>
            <a:avLst/>
            <a:gdLst/>
            <a:ahLst/>
            <a:cxnLst/>
            <a:rect r="r" b="b" t="t" l="l"/>
            <a:pathLst>
              <a:path h="1610101" w="5507449">
                <a:moveTo>
                  <a:pt x="0" y="0"/>
                </a:moveTo>
                <a:lnTo>
                  <a:pt x="5507450" y="0"/>
                </a:lnTo>
                <a:lnTo>
                  <a:pt x="5507450" y="1610101"/>
                </a:lnTo>
                <a:lnTo>
                  <a:pt x="0" y="16101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5931" y="640103"/>
            <a:ext cx="8880073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 GRAY WOLF + LIME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3620515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2842996"/>
            <a:ext cx="70757" cy="8193884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177914" y="2418103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788709" y="2889399"/>
            <a:ext cx="4778409" cy="1045374"/>
            <a:chOff x="0" y="0"/>
            <a:chExt cx="2600719" cy="5689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72471" y="3412086"/>
            <a:ext cx="6603898" cy="6746056"/>
          </a:xfrm>
          <a:custGeom>
            <a:avLst/>
            <a:gdLst/>
            <a:ahLst/>
            <a:cxnLst/>
            <a:rect r="r" b="b" t="t" l="l"/>
            <a:pathLst>
              <a:path h="6746056" w="6603898">
                <a:moveTo>
                  <a:pt x="0" y="0"/>
                </a:moveTo>
                <a:lnTo>
                  <a:pt x="6603898" y="0"/>
                </a:lnTo>
                <a:lnTo>
                  <a:pt x="6603898" y="6746056"/>
                </a:lnTo>
                <a:lnTo>
                  <a:pt x="0" y="67460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591399" y="2842996"/>
            <a:ext cx="4272069" cy="1045374"/>
            <a:chOff x="0" y="0"/>
            <a:chExt cx="2325136" cy="568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687755" y="3710588"/>
            <a:ext cx="6571545" cy="6447554"/>
          </a:xfrm>
          <a:custGeom>
            <a:avLst/>
            <a:gdLst/>
            <a:ahLst/>
            <a:cxnLst/>
            <a:rect r="r" b="b" t="t" l="l"/>
            <a:pathLst>
              <a:path h="6447554" w="6571545">
                <a:moveTo>
                  <a:pt x="0" y="0"/>
                </a:moveTo>
                <a:lnTo>
                  <a:pt x="6571545" y="0"/>
                </a:lnTo>
                <a:lnTo>
                  <a:pt x="6571545" y="6447554"/>
                </a:lnTo>
                <a:lnTo>
                  <a:pt x="0" y="6447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5931" y="640103"/>
            <a:ext cx="8880073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 GRAY WOLF + GRAD-CAM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8441823" y="322847"/>
            <a:ext cx="2091510" cy="2477164"/>
          </a:xfrm>
          <a:custGeom>
            <a:avLst/>
            <a:gdLst/>
            <a:ahLst/>
            <a:cxnLst/>
            <a:rect r="r" b="b" t="t" l="l"/>
            <a:pathLst>
              <a:path h="2477164" w="2091510">
                <a:moveTo>
                  <a:pt x="0" y="0"/>
                </a:moveTo>
                <a:lnTo>
                  <a:pt x="2091510" y="0"/>
                </a:lnTo>
                <a:lnTo>
                  <a:pt x="2091510" y="2477164"/>
                </a:lnTo>
                <a:lnTo>
                  <a:pt x="0" y="24771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1438167" y="954580"/>
            <a:ext cx="6282811" cy="1463523"/>
            <a:chOff x="0" y="0"/>
            <a:chExt cx="3419512" cy="79654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Gray Wolf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50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Wolf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55666"/>
            <a:ext cx="18288000" cy="11142666"/>
            <a:chOff x="0" y="0"/>
            <a:chExt cx="4816593" cy="2934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34694"/>
            </a:xfrm>
            <a:custGeom>
              <a:avLst/>
              <a:gdLst/>
              <a:ahLst/>
              <a:cxnLst/>
              <a:rect r="r" b="b" t="t" l="l"/>
              <a:pathLst>
                <a:path h="29346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34694"/>
                  </a:lnTo>
                  <a:lnTo>
                    <a:pt x="0" y="2934694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8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34109" y="4145955"/>
            <a:ext cx="15822114" cy="263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99"/>
              </a:lnSpc>
            </a:pPr>
            <a:r>
              <a:rPr lang="en-US" b="true" sz="7499" spc="374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DATASET AND PREPROCESSING STAGE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441823" y="322847"/>
            <a:ext cx="2091510" cy="2477164"/>
          </a:xfrm>
          <a:custGeom>
            <a:avLst/>
            <a:gdLst/>
            <a:ahLst/>
            <a:cxnLst/>
            <a:rect r="r" b="b" t="t" l="l"/>
            <a:pathLst>
              <a:path h="2477164" w="2091510">
                <a:moveTo>
                  <a:pt x="0" y="0"/>
                </a:moveTo>
                <a:lnTo>
                  <a:pt x="2091510" y="0"/>
                </a:lnTo>
                <a:lnTo>
                  <a:pt x="2091510" y="2477164"/>
                </a:lnTo>
                <a:lnTo>
                  <a:pt x="0" y="2477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22297" y="3076927"/>
            <a:ext cx="4272069" cy="1045374"/>
            <a:chOff x="0" y="0"/>
            <a:chExt cx="2325136" cy="5689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Objective: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20351" y="3599614"/>
            <a:ext cx="9569494" cy="3806897"/>
          </a:xfrm>
          <a:custGeom>
            <a:avLst/>
            <a:gdLst/>
            <a:ahLst/>
            <a:cxnLst/>
            <a:rect r="r" b="b" t="t" l="l"/>
            <a:pathLst>
              <a:path h="3806897" w="9569494">
                <a:moveTo>
                  <a:pt x="0" y="0"/>
                </a:moveTo>
                <a:lnTo>
                  <a:pt x="9569494" y="0"/>
                </a:lnTo>
                <a:lnTo>
                  <a:pt x="9569494" y="3806897"/>
                </a:lnTo>
                <a:lnTo>
                  <a:pt x="0" y="3806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20351" y="7682736"/>
            <a:ext cx="5309250" cy="2032972"/>
          </a:xfrm>
          <a:custGeom>
            <a:avLst/>
            <a:gdLst/>
            <a:ahLst/>
            <a:cxnLst/>
            <a:rect r="r" b="b" t="t" l="l"/>
            <a:pathLst>
              <a:path h="2032972" w="5309250">
                <a:moveTo>
                  <a:pt x="0" y="0"/>
                </a:moveTo>
                <a:lnTo>
                  <a:pt x="5309250" y="0"/>
                </a:lnTo>
                <a:lnTo>
                  <a:pt x="5309250" y="2032972"/>
                </a:lnTo>
                <a:lnTo>
                  <a:pt x="0" y="2032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205098" y="7787511"/>
            <a:ext cx="5809652" cy="1947019"/>
          </a:xfrm>
          <a:custGeom>
            <a:avLst/>
            <a:gdLst/>
            <a:ahLst/>
            <a:cxnLst/>
            <a:rect r="r" b="b" t="t" l="l"/>
            <a:pathLst>
              <a:path h="1947019" w="5809652">
                <a:moveTo>
                  <a:pt x="0" y="0"/>
                </a:moveTo>
                <a:lnTo>
                  <a:pt x="5809652" y="0"/>
                </a:lnTo>
                <a:lnTo>
                  <a:pt x="5809652" y="1947019"/>
                </a:lnTo>
                <a:lnTo>
                  <a:pt x="0" y="1947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854228" y="7682736"/>
            <a:ext cx="6007397" cy="1972308"/>
          </a:xfrm>
          <a:custGeom>
            <a:avLst/>
            <a:gdLst/>
            <a:ahLst/>
            <a:cxnLst/>
            <a:rect r="r" b="b" t="t" l="l"/>
            <a:pathLst>
              <a:path h="1972308" w="6007397">
                <a:moveTo>
                  <a:pt x="0" y="0"/>
                </a:moveTo>
                <a:lnTo>
                  <a:pt x="6007397" y="0"/>
                </a:lnTo>
                <a:lnTo>
                  <a:pt x="6007397" y="1972308"/>
                </a:lnTo>
                <a:lnTo>
                  <a:pt x="0" y="1972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5931" y="640103"/>
            <a:ext cx="8880073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 GRAY WOLF + GRAD-CAM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3620515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2842996"/>
            <a:ext cx="70757" cy="8193884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591399" y="2842996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177914" y="2418103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788709" y="2889399"/>
            <a:ext cx="4778409" cy="1045374"/>
            <a:chOff x="0" y="0"/>
            <a:chExt cx="2600719" cy="5689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505465" y="826249"/>
            <a:ext cx="6282811" cy="1463523"/>
            <a:chOff x="0" y="0"/>
            <a:chExt cx="3419512" cy="7965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Gray Wolf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50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Wolf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777495" y="3656915"/>
            <a:ext cx="5496945" cy="5759792"/>
          </a:xfrm>
          <a:custGeom>
            <a:avLst/>
            <a:gdLst/>
            <a:ahLst/>
            <a:cxnLst/>
            <a:rect r="r" b="b" t="t" l="l"/>
            <a:pathLst>
              <a:path h="5759792" w="5496945">
                <a:moveTo>
                  <a:pt x="0" y="0"/>
                </a:moveTo>
                <a:lnTo>
                  <a:pt x="5496945" y="0"/>
                </a:lnTo>
                <a:lnTo>
                  <a:pt x="5496945" y="5759792"/>
                </a:lnTo>
                <a:lnTo>
                  <a:pt x="0" y="5759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85931" y="640103"/>
            <a:ext cx="8880073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 GRAY WOLF + DEEPLIFT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8441823" y="322847"/>
            <a:ext cx="2091510" cy="2477164"/>
          </a:xfrm>
          <a:custGeom>
            <a:avLst/>
            <a:gdLst/>
            <a:ahLst/>
            <a:cxnLst/>
            <a:rect r="r" b="b" t="t" l="l"/>
            <a:pathLst>
              <a:path h="2477164" w="2091510">
                <a:moveTo>
                  <a:pt x="0" y="0"/>
                </a:moveTo>
                <a:lnTo>
                  <a:pt x="2091510" y="0"/>
                </a:lnTo>
                <a:lnTo>
                  <a:pt x="2091510" y="2477164"/>
                </a:lnTo>
                <a:lnTo>
                  <a:pt x="0" y="24771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898398" y="3780740"/>
            <a:ext cx="5496945" cy="5759792"/>
          </a:xfrm>
          <a:custGeom>
            <a:avLst/>
            <a:gdLst/>
            <a:ahLst/>
            <a:cxnLst/>
            <a:rect r="r" b="b" t="t" l="l"/>
            <a:pathLst>
              <a:path h="5759792" w="5496945">
                <a:moveTo>
                  <a:pt x="0" y="0"/>
                </a:moveTo>
                <a:lnTo>
                  <a:pt x="5496944" y="0"/>
                </a:lnTo>
                <a:lnTo>
                  <a:pt x="5496944" y="5759792"/>
                </a:lnTo>
                <a:lnTo>
                  <a:pt x="0" y="57597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5931" y="640103"/>
            <a:ext cx="8880073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 GRAY WOLF + DEEPLIFT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441823" y="322847"/>
            <a:ext cx="2091510" cy="2477164"/>
          </a:xfrm>
          <a:custGeom>
            <a:avLst/>
            <a:gdLst/>
            <a:ahLst/>
            <a:cxnLst/>
            <a:rect r="r" b="b" t="t" l="l"/>
            <a:pathLst>
              <a:path h="2477164" w="2091510">
                <a:moveTo>
                  <a:pt x="0" y="0"/>
                </a:moveTo>
                <a:lnTo>
                  <a:pt x="2091510" y="0"/>
                </a:lnTo>
                <a:lnTo>
                  <a:pt x="2091510" y="2477164"/>
                </a:lnTo>
                <a:lnTo>
                  <a:pt x="0" y="2477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22297" y="3076927"/>
            <a:ext cx="4272069" cy="1045374"/>
            <a:chOff x="0" y="0"/>
            <a:chExt cx="2325136" cy="5689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Objective: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99609" y="3914167"/>
            <a:ext cx="10186349" cy="2074613"/>
          </a:xfrm>
          <a:custGeom>
            <a:avLst/>
            <a:gdLst/>
            <a:ahLst/>
            <a:cxnLst/>
            <a:rect r="r" b="b" t="t" l="l"/>
            <a:pathLst>
              <a:path h="2074613" w="10186349">
                <a:moveTo>
                  <a:pt x="0" y="0"/>
                </a:moveTo>
                <a:lnTo>
                  <a:pt x="10186350" y="0"/>
                </a:lnTo>
                <a:lnTo>
                  <a:pt x="10186350" y="2074612"/>
                </a:lnTo>
                <a:lnTo>
                  <a:pt x="0" y="2074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40495" y="5855429"/>
            <a:ext cx="7088693" cy="1521715"/>
          </a:xfrm>
          <a:custGeom>
            <a:avLst/>
            <a:gdLst/>
            <a:ahLst/>
            <a:cxnLst/>
            <a:rect r="r" b="b" t="t" l="l"/>
            <a:pathLst>
              <a:path h="1521715" w="7088693">
                <a:moveTo>
                  <a:pt x="0" y="0"/>
                </a:moveTo>
                <a:lnTo>
                  <a:pt x="7088693" y="0"/>
                </a:lnTo>
                <a:lnTo>
                  <a:pt x="7088693" y="1521715"/>
                </a:lnTo>
                <a:lnTo>
                  <a:pt x="0" y="1521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98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25173" y="6480438"/>
            <a:ext cx="530134" cy="538397"/>
          </a:xfrm>
          <a:custGeom>
            <a:avLst/>
            <a:gdLst/>
            <a:ahLst/>
            <a:cxnLst/>
            <a:rect r="r" b="b" t="t" l="l"/>
            <a:pathLst>
              <a:path h="538397" w="530134">
                <a:moveTo>
                  <a:pt x="0" y="0"/>
                </a:moveTo>
                <a:lnTo>
                  <a:pt x="530134" y="0"/>
                </a:lnTo>
                <a:lnTo>
                  <a:pt x="530134" y="538397"/>
                </a:lnTo>
                <a:lnTo>
                  <a:pt x="0" y="538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5331" r="-1821465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25173" y="6369779"/>
            <a:ext cx="377734" cy="538397"/>
          </a:xfrm>
          <a:custGeom>
            <a:avLst/>
            <a:gdLst/>
            <a:ahLst/>
            <a:cxnLst/>
            <a:rect r="r" b="b" t="t" l="l"/>
            <a:pathLst>
              <a:path h="538397" w="377734">
                <a:moveTo>
                  <a:pt x="0" y="0"/>
                </a:moveTo>
                <a:lnTo>
                  <a:pt x="377734" y="0"/>
                </a:lnTo>
                <a:lnTo>
                  <a:pt x="377734" y="538397"/>
                </a:lnTo>
                <a:lnTo>
                  <a:pt x="0" y="538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5331" r="-2596696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29419" y="7501389"/>
            <a:ext cx="10829163" cy="2005401"/>
          </a:xfrm>
          <a:custGeom>
            <a:avLst/>
            <a:gdLst/>
            <a:ahLst/>
            <a:cxnLst/>
            <a:rect r="r" b="b" t="t" l="l"/>
            <a:pathLst>
              <a:path h="2005401" w="10829163">
                <a:moveTo>
                  <a:pt x="0" y="0"/>
                </a:moveTo>
                <a:lnTo>
                  <a:pt x="10829162" y="0"/>
                </a:lnTo>
                <a:lnTo>
                  <a:pt x="10829162" y="2005401"/>
                </a:lnTo>
                <a:lnTo>
                  <a:pt x="0" y="20054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3620515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2842996"/>
            <a:ext cx="70757" cy="8193884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177914" y="2418103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788709" y="2889399"/>
            <a:ext cx="4778409" cy="1045374"/>
            <a:chOff x="0" y="0"/>
            <a:chExt cx="2600719" cy="5689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36508" y="826249"/>
            <a:ext cx="6282811" cy="1463523"/>
            <a:chOff x="0" y="0"/>
            <a:chExt cx="3419512" cy="7965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Gray Wolf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50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Wolf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591399" y="2842996"/>
            <a:ext cx="4272069" cy="1045374"/>
            <a:chOff x="0" y="0"/>
            <a:chExt cx="2325136" cy="5689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749303" y="3656915"/>
            <a:ext cx="5496945" cy="5759792"/>
          </a:xfrm>
          <a:custGeom>
            <a:avLst/>
            <a:gdLst/>
            <a:ahLst/>
            <a:cxnLst/>
            <a:rect r="r" b="b" t="t" l="l"/>
            <a:pathLst>
              <a:path h="5759792" w="5496945">
                <a:moveTo>
                  <a:pt x="0" y="0"/>
                </a:moveTo>
                <a:lnTo>
                  <a:pt x="5496945" y="0"/>
                </a:lnTo>
                <a:lnTo>
                  <a:pt x="5496945" y="5759792"/>
                </a:lnTo>
                <a:lnTo>
                  <a:pt x="0" y="5759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7739" y="668678"/>
            <a:ext cx="8880073" cy="134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20"/>
              </a:lnSpc>
            </a:pPr>
            <a:r>
              <a:rPr lang="en-US" b="true" sz="3800" spc="19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 GRAY WOLF + PERMUATION IMPORTANCE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8905082" y="319429"/>
            <a:ext cx="2091510" cy="2477164"/>
          </a:xfrm>
          <a:custGeom>
            <a:avLst/>
            <a:gdLst/>
            <a:ahLst/>
            <a:cxnLst/>
            <a:rect r="r" b="b" t="t" l="l"/>
            <a:pathLst>
              <a:path h="2477164" w="2091510">
                <a:moveTo>
                  <a:pt x="0" y="0"/>
                </a:moveTo>
                <a:lnTo>
                  <a:pt x="2091510" y="0"/>
                </a:lnTo>
                <a:lnTo>
                  <a:pt x="2091510" y="2477164"/>
                </a:lnTo>
                <a:lnTo>
                  <a:pt x="0" y="24771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864841" y="3746997"/>
            <a:ext cx="5496945" cy="5759792"/>
          </a:xfrm>
          <a:custGeom>
            <a:avLst/>
            <a:gdLst/>
            <a:ahLst/>
            <a:cxnLst/>
            <a:rect r="r" b="b" t="t" l="l"/>
            <a:pathLst>
              <a:path h="5759792" w="5496945">
                <a:moveTo>
                  <a:pt x="0" y="0"/>
                </a:moveTo>
                <a:lnTo>
                  <a:pt x="5496945" y="0"/>
                </a:lnTo>
                <a:lnTo>
                  <a:pt x="5496945" y="5759793"/>
                </a:lnTo>
                <a:lnTo>
                  <a:pt x="0" y="5759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22297" y="3076927"/>
            <a:ext cx="4272069" cy="1045374"/>
            <a:chOff x="0" y="0"/>
            <a:chExt cx="2325136" cy="5689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Objective: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36508" y="826249"/>
            <a:ext cx="6282811" cy="1463523"/>
            <a:chOff x="0" y="0"/>
            <a:chExt cx="3419512" cy="7965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Gray Wolf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50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Wolf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7739" y="668678"/>
            <a:ext cx="8880073" cy="134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20"/>
              </a:lnSpc>
            </a:pPr>
            <a:r>
              <a:rPr lang="en-US" b="true" sz="3800" spc="19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 GRAY WOLF + PERMUATION IMPORTANCE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905082" y="319429"/>
            <a:ext cx="2091510" cy="2477164"/>
          </a:xfrm>
          <a:custGeom>
            <a:avLst/>
            <a:gdLst/>
            <a:ahLst/>
            <a:cxnLst/>
            <a:rect r="r" b="b" t="t" l="l"/>
            <a:pathLst>
              <a:path h="2477164" w="2091510">
                <a:moveTo>
                  <a:pt x="0" y="0"/>
                </a:moveTo>
                <a:lnTo>
                  <a:pt x="2091510" y="0"/>
                </a:lnTo>
                <a:lnTo>
                  <a:pt x="2091510" y="2477164"/>
                </a:lnTo>
                <a:lnTo>
                  <a:pt x="0" y="2477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95674" y="3679974"/>
            <a:ext cx="9923409" cy="3007094"/>
          </a:xfrm>
          <a:custGeom>
            <a:avLst/>
            <a:gdLst/>
            <a:ahLst/>
            <a:cxnLst/>
            <a:rect r="r" b="b" t="t" l="l"/>
            <a:pathLst>
              <a:path h="3007094" w="9923409">
                <a:moveTo>
                  <a:pt x="0" y="0"/>
                </a:moveTo>
                <a:lnTo>
                  <a:pt x="9923409" y="0"/>
                </a:lnTo>
                <a:lnTo>
                  <a:pt x="9923409" y="3007093"/>
                </a:lnTo>
                <a:lnTo>
                  <a:pt x="0" y="3007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355352" y="6570860"/>
            <a:ext cx="6052775" cy="906783"/>
          </a:xfrm>
          <a:custGeom>
            <a:avLst/>
            <a:gdLst/>
            <a:ahLst/>
            <a:cxnLst/>
            <a:rect r="r" b="b" t="t" l="l"/>
            <a:pathLst>
              <a:path h="906783" w="6052775">
                <a:moveTo>
                  <a:pt x="0" y="0"/>
                </a:moveTo>
                <a:lnTo>
                  <a:pt x="6052775" y="0"/>
                </a:lnTo>
                <a:lnTo>
                  <a:pt x="6052775" y="906782"/>
                </a:lnTo>
                <a:lnTo>
                  <a:pt x="0" y="906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377400" y="7204786"/>
            <a:ext cx="7493693" cy="630100"/>
          </a:xfrm>
          <a:custGeom>
            <a:avLst/>
            <a:gdLst/>
            <a:ahLst/>
            <a:cxnLst/>
            <a:rect r="r" b="b" t="t" l="l"/>
            <a:pathLst>
              <a:path h="630100" w="7493693">
                <a:moveTo>
                  <a:pt x="0" y="0"/>
                </a:moveTo>
                <a:lnTo>
                  <a:pt x="7493692" y="0"/>
                </a:lnTo>
                <a:lnTo>
                  <a:pt x="7493692" y="630100"/>
                </a:lnTo>
                <a:lnTo>
                  <a:pt x="0" y="630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95674" y="6737336"/>
            <a:ext cx="429325" cy="611931"/>
          </a:xfrm>
          <a:custGeom>
            <a:avLst/>
            <a:gdLst/>
            <a:ahLst/>
            <a:cxnLst/>
            <a:rect r="r" b="b" t="t" l="l"/>
            <a:pathLst>
              <a:path h="611931" w="429325">
                <a:moveTo>
                  <a:pt x="0" y="0"/>
                </a:moveTo>
                <a:lnTo>
                  <a:pt x="429326" y="0"/>
                </a:lnTo>
                <a:lnTo>
                  <a:pt x="429326" y="611930"/>
                </a:lnTo>
                <a:lnTo>
                  <a:pt x="0" y="6119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85331" r="-2596696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814724" y="6648967"/>
            <a:ext cx="429325" cy="611931"/>
          </a:xfrm>
          <a:custGeom>
            <a:avLst/>
            <a:gdLst/>
            <a:ahLst/>
            <a:cxnLst/>
            <a:rect r="r" b="b" t="t" l="l"/>
            <a:pathLst>
              <a:path h="611931" w="429325">
                <a:moveTo>
                  <a:pt x="0" y="0"/>
                </a:moveTo>
                <a:lnTo>
                  <a:pt x="429326" y="0"/>
                </a:lnTo>
                <a:lnTo>
                  <a:pt x="429326" y="611931"/>
                </a:lnTo>
                <a:lnTo>
                  <a:pt x="0" y="6119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85331" r="-2596696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814724" y="7222955"/>
            <a:ext cx="429325" cy="611931"/>
          </a:xfrm>
          <a:custGeom>
            <a:avLst/>
            <a:gdLst/>
            <a:ahLst/>
            <a:cxnLst/>
            <a:rect r="r" b="b" t="t" l="l"/>
            <a:pathLst>
              <a:path h="611931" w="429325">
                <a:moveTo>
                  <a:pt x="0" y="0"/>
                </a:moveTo>
                <a:lnTo>
                  <a:pt x="429326" y="0"/>
                </a:lnTo>
                <a:lnTo>
                  <a:pt x="429326" y="611931"/>
                </a:lnTo>
                <a:lnTo>
                  <a:pt x="0" y="6119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85331" r="-2596696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912825" y="7834886"/>
            <a:ext cx="10843613" cy="2052322"/>
          </a:xfrm>
          <a:custGeom>
            <a:avLst/>
            <a:gdLst/>
            <a:ahLst/>
            <a:cxnLst/>
            <a:rect r="r" b="b" t="t" l="l"/>
            <a:pathLst>
              <a:path h="2052322" w="10843613">
                <a:moveTo>
                  <a:pt x="0" y="0"/>
                </a:moveTo>
                <a:lnTo>
                  <a:pt x="10843613" y="0"/>
                </a:lnTo>
                <a:lnTo>
                  <a:pt x="10843613" y="2052322"/>
                </a:lnTo>
                <a:lnTo>
                  <a:pt x="0" y="20523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33462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001007" y="0"/>
            <a:ext cx="10286993" cy="10287000"/>
            <a:chOff x="0" y="0"/>
            <a:chExt cx="270933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1">
                  <a:moveTo>
                    <a:pt x="0" y="0"/>
                  </a:moveTo>
                  <a:lnTo>
                    <a:pt x="2709331" y="0"/>
                  </a:lnTo>
                  <a:lnTo>
                    <a:pt x="2709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093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04888" y="3964677"/>
            <a:ext cx="6996120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INTEGRATED FINDINGS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42005" y="2335212"/>
            <a:ext cx="8693050" cy="7035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Meta-optimization (HC → PSO)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significantly improved convergence and accuracy.</a:t>
            </a:r>
          </a:p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Simulated Annealing 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remained the strongest single optimizer for generalization.</a:t>
            </a:r>
          </a:p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Swarm-based methods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 m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 eff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ect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ive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fo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 both:</a:t>
            </a:r>
          </a:p>
          <a:p>
            <a:pPr algn="l" marL="1079496" indent="-359832" lvl="2">
              <a:lnSpc>
                <a:spcPts val="3999"/>
              </a:lnSpc>
              <a:buFont typeface="Arial"/>
              <a:buChar char="⚬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ptimizatio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</a:t>
            </a:r>
          </a:p>
          <a:p>
            <a:pPr algn="l" marL="1079496" indent="-359832" lvl="2">
              <a:lnSpc>
                <a:spcPts val="3999"/>
              </a:lnSpc>
              <a:buFont typeface="Arial"/>
              <a:buChar char="⚬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XAI map refinement</a:t>
            </a:r>
          </a:p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Grad-CAM + PSO 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provided the best trade-off between:</a:t>
            </a:r>
          </a:p>
          <a:p>
            <a:pPr algn="l" marL="1079496" indent="-359832" lvl="2">
              <a:lnSpc>
                <a:spcPts val="3999"/>
              </a:lnSpc>
              <a:buFont typeface="Arial"/>
              <a:buChar char="⚬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Performance</a:t>
            </a:r>
          </a:p>
          <a:p>
            <a:pPr algn="l" marL="1079496" indent="-359832" lvl="2">
              <a:lnSpc>
                <a:spcPts val="3999"/>
              </a:lnSpc>
              <a:buFont typeface="Arial"/>
              <a:buChar char="⚬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terpretability</a:t>
            </a:r>
          </a:p>
          <a:p>
            <a:pPr algn="l" marL="1079496" indent="-359832" lvl="2">
              <a:lnSpc>
                <a:spcPts val="3999"/>
              </a:lnSpc>
              <a:buFont typeface="Arial"/>
              <a:buChar char="⚬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Clinical trust</a:t>
            </a:r>
          </a:p>
          <a:p>
            <a:pPr algn="l">
              <a:lnSpc>
                <a:spcPts val="399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33462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001007" y="0"/>
            <a:ext cx="10286993" cy="10287000"/>
            <a:chOff x="0" y="0"/>
            <a:chExt cx="270933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1">
                  <a:moveTo>
                    <a:pt x="0" y="0"/>
                  </a:moveTo>
                  <a:lnTo>
                    <a:pt x="2709331" y="0"/>
                  </a:lnTo>
                  <a:lnTo>
                    <a:pt x="2709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093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04888" y="3964677"/>
            <a:ext cx="699612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42005" y="2335212"/>
            <a:ext cx="8693050" cy="501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one metaheuristic to optimize another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enhances learning stability and robustness.</a:t>
            </a:r>
          </a:p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Optimized configurations should be reused for </a:t>
            </a: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XAI enhancement.</a:t>
            </a:r>
          </a:p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Combining</a:t>
            </a: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accuracy + explainability + optimization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produces a reliable medical AI system.</a:t>
            </a:r>
          </a:p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proposed framework is</a:t>
            </a: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scalable, interpretable, a</a:t>
            </a: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nd sui</a:t>
            </a: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table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for real clinical deployment.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43507" y="4353241"/>
            <a:ext cx="12371749" cy="13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59"/>
              </a:lnSpc>
            </a:pPr>
            <a:r>
              <a:rPr lang="en-US" b="true" sz="7899" spc="394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ANY QUESTIONS?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71737" y="1843202"/>
            <a:ext cx="12371749" cy="206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238"/>
              </a:lnSpc>
            </a:pPr>
            <a:r>
              <a:rPr lang="en-US" b="true" sz="11598" spc="579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-1924304" y="4211321"/>
            <a:ext cx="12371749" cy="93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20"/>
              </a:lnSpc>
            </a:pPr>
            <a:r>
              <a:rPr lang="en-US" b="true" sz="5300" spc="26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CONTACT US: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02374" y="5048250"/>
            <a:ext cx="9157084" cy="97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s-doha.hassanien@zewailcity.edu.eg</a:t>
            </a:r>
          </a:p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sz="2499" spc="249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s-salma.ali@zewailcity.edu.eg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863090" y="3343026"/>
            <a:ext cx="4447603" cy="4275259"/>
          </a:xfrm>
          <a:custGeom>
            <a:avLst/>
            <a:gdLst/>
            <a:ahLst/>
            <a:cxnLst/>
            <a:rect r="r" b="b" t="t" l="l"/>
            <a:pathLst>
              <a:path h="4275259" w="4447603">
                <a:moveTo>
                  <a:pt x="0" y="0"/>
                </a:moveTo>
                <a:lnTo>
                  <a:pt x="4447603" y="0"/>
                </a:lnTo>
                <a:lnTo>
                  <a:pt x="4447603" y="4275259"/>
                </a:lnTo>
                <a:lnTo>
                  <a:pt x="0" y="4275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9470" y="1353860"/>
            <a:ext cx="1552906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PREPROCESSING STAGE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11902" y="3410446"/>
            <a:ext cx="4775418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00680" y="3264251"/>
            <a:ext cx="4775418" cy="141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11902" y="4845396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MERGE TWO DATASETS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00680" y="4699201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EDA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7190" y="5549336"/>
            <a:ext cx="7057487" cy="305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combined two datasets: </a:t>
            </a:r>
            <a:r>
              <a:rPr lang="en-US" b="true" sz="2199" spc="21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Kaggle dataset</a:t>
            </a: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of Normal class and a </a:t>
            </a:r>
            <a:r>
              <a:rPr lang="en-US" b="true" sz="2199" spc="21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GitHub dataset</a:t>
            </a: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of COVID-19 and pneumonia cases. </a:t>
            </a:r>
          </a:p>
          <a:p>
            <a:pPr algn="l">
              <a:lnSpc>
                <a:spcPts val="3519"/>
              </a:lnSpc>
            </a:pP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This merging aimed to create a balanced dataset, improve generalization, and ensure fairness in model training.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69761" y="5521120"/>
            <a:ext cx="8008018" cy="348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explored the merged dataset to understand its structure, including the number of classes, image distribution, image types, and intensity values.</a:t>
            </a:r>
          </a:p>
          <a:p>
            <a:pPr algn="l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analysis revealed an imbalanced class distribution, highlighting the need for resampling, which will be handled during preprocessing.</a:t>
            </a:r>
          </a:p>
          <a:p>
            <a:pPr algn="l" marL="0" indent="0" lvl="0">
              <a:lnSpc>
                <a:spcPts val="351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935269" cy="5564721"/>
            <a:chOff x="0" y="0"/>
            <a:chExt cx="2089947" cy="1465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9947" cy="1465606"/>
            </a:xfrm>
            <a:custGeom>
              <a:avLst/>
              <a:gdLst/>
              <a:ahLst/>
              <a:cxnLst/>
              <a:rect r="r" b="b" t="t" l="l"/>
              <a:pathLst>
                <a:path h="1465606" w="2089947">
                  <a:moveTo>
                    <a:pt x="0" y="0"/>
                  </a:moveTo>
                  <a:lnTo>
                    <a:pt x="2089947" y="0"/>
                  </a:lnTo>
                  <a:lnTo>
                    <a:pt x="2089947" y="1465606"/>
                  </a:lnTo>
                  <a:lnTo>
                    <a:pt x="0" y="146560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89947" cy="1513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1054" y="179428"/>
            <a:ext cx="6656529" cy="5205865"/>
          </a:xfrm>
          <a:custGeom>
            <a:avLst/>
            <a:gdLst/>
            <a:ahLst/>
            <a:cxnLst/>
            <a:rect r="r" b="b" t="t" l="l"/>
            <a:pathLst>
              <a:path h="5205865" w="6656529">
                <a:moveTo>
                  <a:pt x="0" y="0"/>
                </a:moveTo>
                <a:lnTo>
                  <a:pt x="6656529" y="0"/>
                </a:lnTo>
                <a:lnTo>
                  <a:pt x="6656529" y="5205865"/>
                </a:lnTo>
                <a:lnTo>
                  <a:pt x="0" y="5205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52731" y="0"/>
            <a:ext cx="7935269" cy="5564721"/>
            <a:chOff x="0" y="0"/>
            <a:chExt cx="2089947" cy="14656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89947" cy="1465606"/>
            </a:xfrm>
            <a:custGeom>
              <a:avLst/>
              <a:gdLst/>
              <a:ahLst/>
              <a:cxnLst/>
              <a:rect r="r" b="b" t="t" l="l"/>
              <a:pathLst>
                <a:path h="1465606" w="2089947">
                  <a:moveTo>
                    <a:pt x="0" y="0"/>
                  </a:moveTo>
                  <a:lnTo>
                    <a:pt x="2089947" y="0"/>
                  </a:lnTo>
                  <a:lnTo>
                    <a:pt x="2089947" y="1465606"/>
                  </a:lnTo>
                  <a:lnTo>
                    <a:pt x="0" y="146560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089947" cy="1513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797460" y="5756347"/>
            <a:ext cx="10299106" cy="4382802"/>
            <a:chOff x="0" y="0"/>
            <a:chExt cx="2712522" cy="11543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12522" cy="1154318"/>
            </a:xfrm>
            <a:custGeom>
              <a:avLst/>
              <a:gdLst/>
              <a:ahLst/>
              <a:cxnLst/>
              <a:rect r="r" b="b" t="t" l="l"/>
              <a:pathLst>
                <a:path h="1154318" w="2712522">
                  <a:moveTo>
                    <a:pt x="0" y="0"/>
                  </a:moveTo>
                  <a:lnTo>
                    <a:pt x="2712522" y="0"/>
                  </a:lnTo>
                  <a:lnTo>
                    <a:pt x="2712522" y="1154318"/>
                  </a:lnTo>
                  <a:lnTo>
                    <a:pt x="0" y="115431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712522" cy="1201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571011" y="5958465"/>
            <a:ext cx="6752005" cy="3978565"/>
          </a:xfrm>
          <a:custGeom>
            <a:avLst/>
            <a:gdLst/>
            <a:ahLst/>
            <a:cxnLst/>
            <a:rect r="r" b="b" t="t" l="l"/>
            <a:pathLst>
              <a:path h="3978565" w="6752005">
                <a:moveTo>
                  <a:pt x="0" y="0"/>
                </a:moveTo>
                <a:lnTo>
                  <a:pt x="6752005" y="0"/>
                </a:lnTo>
                <a:lnTo>
                  <a:pt x="6752005" y="3978566"/>
                </a:lnTo>
                <a:lnTo>
                  <a:pt x="0" y="397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682090" y="179428"/>
            <a:ext cx="7241973" cy="5299353"/>
          </a:xfrm>
          <a:custGeom>
            <a:avLst/>
            <a:gdLst/>
            <a:ahLst/>
            <a:cxnLst/>
            <a:rect r="r" b="b" t="t" l="l"/>
            <a:pathLst>
              <a:path h="5299353" w="7241973">
                <a:moveTo>
                  <a:pt x="0" y="0"/>
                </a:moveTo>
                <a:lnTo>
                  <a:pt x="7241973" y="0"/>
                </a:lnTo>
                <a:lnTo>
                  <a:pt x="7241973" y="5299353"/>
                </a:lnTo>
                <a:lnTo>
                  <a:pt x="0" y="5299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9470" y="1353860"/>
            <a:ext cx="1552906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PREPROCESSING STAGE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77190" y="4226558"/>
            <a:ext cx="4775418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7190" y="5661509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PREPROCESSING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58956" y="4418692"/>
            <a:ext cx="9743216" cy="3488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 this step, we have applied several techniques to enhance image quality and balance the data, including:</a:t>
            </a:r>
          </a:p>
          <a:p>
            <a:pPr algn="just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Normalization</a:t>
            </a:r>
          </a:p>
          <a:p>
            <a:pPr algn="just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tandardization.</a:t>
            </a:r>
          </a:p>
          <a:p>
            <a:pPr algn="just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Gaussian Smoothing.</a:t>
            </a:r>
          </a:p>
          <a:p>
            <a:pPr algn="just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istogram Equalization.</a:t>
            </a:r>
          </a:p>
          <a:p>
            <a:pPr algn="just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amma Correction.</a:t>
            </a:r>
          </a:p>
          <a:p>
            <a:pPr algn="just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versampling.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00317" y="-128777"/>
            <a:ext cx="14872215" cy="10544554"/>
          </a:xfrm>
          <a:custGeom>
            <a:avLst/>
            <a:gdLst/>
            <a:ahLst/>
            <a:cxnLst/>
            <a:rect r="r" b="b" t="t" l="l"/>
            <a:pathLst>
              <a:path h="10544554" w="14872215">
                <a:moveTo>
                  <a:pt x="0" y="0"/>
                </a:moveTo>
                <a:lnTo>
                  <a:pt x="14872214" y="0"/>
                </a:lnTo>
                <a:lnTo>
                  <a:pt x="14872214" y="10544554"/>
                </a:lnTo>
                <a:lnTo>
                  <a:pt x="0" y="10544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99218" y="0"/>
            <a:ext cx="15009624" cy="10401406"/>
          </a:xfrm>
          <a:custGeom>
            <a:avLst/>
            <a:gdLst/>
            <a:ahLst/>
            <a:cxnLst/>
            <a:rect r="r" b="b" t="t" l="l"/>
            <a:pathLst>
              <a:path h="10401406" w="15009624">
                <a:moveTo>
                  <a:pt x="0" y="0"/>
                </a:moveTo>
                <a:lnTo>
                  <a:pt x="15009624" y="0"/>
                </a:lnTo>
                <a:lnTo>
                  <a:pt x="15009624" y="10401406"/>
                </a:lnTo>
                <a:lnTo>
                  <a:pt x="0" y="10401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DAG3S6hy9yg</dc:identifier>
  <dcterms:modified xsi:type="dcterms:W3CDTF">2011-08-01T06:04:30Z</dcterms:modified>
  <cp:revision>1</cp:revision>
  <dc:title>Nature Inspired Computation</dc:title>
</cp:coreProperties>
</file>